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8C2076-053E-4668-871A-831EC255063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BD524A-0174-428D-915B-90E2695F1E7B}" type="datetimeFigureOut">
              <a:rPr lang="en-GB" smtClean="0"/>
              <a:t>30/07/2014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ethodologyhubs.mrc.ac.uk/default.aspx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dirum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1" t="20231" r="10959" b="68751"/>
          <a:stretch/>
        </p:blipFill>
        <p:spPr bwMode="auto">
          <a:xfrm>
            <a:off x="899592" y="476672"/>
            <a:ext cx="6543171" cy="73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Medical Research Council - Hubs for Trials Methodology Researc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86301"/>
            <a:ext cx="1891351" cy="5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DIRUM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Database of Instruments for Resource Use Measurement</a:t>
            </a:r>
            <a:endParaRPr lang="en-GB" dirty="0"/>
          </a:p>
        </p:txBody>
      </p:sp>
      <p:pic>
        <p:nvPicPr>
          <p:cNvPr id="1028" name="Picture 4" descr="London School of Economics and Political Science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845" y="5661248"/>
            <a:ext cx="7524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ngor University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23" y="5661248"/>
            <a:ext cx="93345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iversity of Bristol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783" y="5661248"/>
            <a:ext cx="2151360" cy="6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University of Birmingham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57" y="5602123"/>
            <a:ext cx="134302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DIRUM?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DIRUM is an open-access database of resource-use questionnaires for use by health economists involved in trial-based economic </a:t>
            </a:r>
            <a:r>
              <a:rPr lang="en-GB" dirty="0" smtClean="0"/>
              <a:t>evaluations</a:t>
            </a:r>
          </a:p>
          <a:p>
            <a:r>
              <a:rPr lang="en-GB" dirty="0" smtClean="0"/>
              <a:t>Funded </a:t>
            </a:r>
            <a:r>
              <a:rPr lang="en-GB" dirty="0"/>
              <a:t>by the Medical Research Council Network of Hubs for Trial Methodology Research, DIRUM also provides a repository of methodological papers related to resource use and cost </a:t>
            </a:r>
            <a:r>
              <a:rPr lang="en-GB" dirty="0" smtClean="0"/>
              <a:t>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1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need DIRUM?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Patient-reported resource use measures </a:t>
            </a:r>
            <a:r>
              <a:rPr lang="en-GB" dirty="0" smtClean="0"/>
              <a:t>are </a:t>
            </a:r>
            <a:r>
              <a:rPr lang="en-GB" dirty="0"/>
              <a:t>with us for the </a:t>
            </a:r>
            <a:r>
              <a:rPr lang="en-GB" dirty="0" smtClean="0"/>
              <a:t>foreseeable future</a:t>
            </a:r>
            <a:endParaRPr lang="en-GB" dirty="0"/>
          </a:p>
          <a:p>
            <a:r>
              <a:rPr lang="en-GB" dirty="0" smtClean="0"/>
              <a:t>Well-respected </a:t>
            </a:r>
            <a:r>
              <a:rPr lang="en-GB" dirty="0"/>
              <a:t>tools </a:t>
            </a:r>
            <a:r>
              <a:rPr lang="en-GB" dirty="0" smtClean="0"/>
              <a:t>are available</a:t>
            </a:r>
            <a:r>
              <a:rPr lang="en-GB" dirty="0"/>
              <a:t>, but not suitable for every </a:t>
            </a:r>
            <a:r>
              <a:rPr lang="en-GB" dirty="0" smtClean="0"/>
              <a:t>circumstance</a:t>
            </a:r>
            <a:endParaRPr lang="en-GB" dirty="0"/>
          </a:p>
          <a:p>
            <a:r>
              <a:rPr lang="en-GB" dirty="0" smtClean="0"/>
              <a:t>There are inefficiencies in the modifications </a:t>
            </a:r>
            <a:r>
              <a:rPr lang="en-GB" dirty="0"/>
              <a:t>/ </a:t>
            </a:r>
            <a:r>
              <a:rPr lang="en-GB" dirty="0" smtClean="0"/>
              <a:t>re-inventing </a:t>
            </a:r>
            <a:r>
              <a:rPr lang="en-GB" dirty="0"/>
              <a:t>of wheels </a:t>
            </a:r>
            <a:r>
              <a:rPr lang="en-GB" dirty="0" smtClean="0"/>
              <a:t>which invariably happen without a central repository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5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Methodological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Searchable list of 94 </a:t>
            </a:r>
            <a:r>
              <a:rPr lang="en-GB" dirty="0"/>
              <a:t>papers relating to the validity and reliability of resource use measures based on patient recall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1" r="13324" b="31862"/>
          <a:stretch/>
        </p:blipFill>
        <p:spPr bwMode="auto">
          <a:xfrm>
            <a:off x="1403648" y="2636912"/>
            <a:ext cx="5563399" cy="408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steps to using DIRUM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/>
              <a:t>Search DIRUM for relevant resource use measures when planning trial-based economic evaluations</a:t>
            </a:r>
          </a:p>
          <a:p>
            <a:pPr lvl="2"/>
            <a:r>
              <a:rPr lang="en-GB" dirty="0" smtClean="0"/>
              <a:t>There are 68 currently listed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Refer to DIRUM in research grant applications</a:t>
            </a:r>
          </a:p>
          <a:p>
            <a:pPr lvl="2"/>
            <a:r>
              <a:rPr lang="en-GB" dirty="0" smtClean="0"/>
              <a:t>DIRUM is signposted from Research Design Service websites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Include methodological development as part of the research</a:t>
            </a:r>
          </a:p>
          <a:p>
            <a:pPr lvl="2"/>
            <a:r>
              <a:rPr lang="en-GB" dirty="0" smtClean="0"/>
              <a:t>This might include piloting and tailoring of the resource use measure, or testing for validity or reliability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Upon completion of your study, submit your measure to DIRUM for inclusion in the database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Alert us to any methodological papers for listing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4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 contribute?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7" r="13170" b="28383"/>
          <a:stretch/>
        </p:blipFill>
        <p:spPr bwMode="auto">
          <a:xfrm>
            <a:off x="755576" y="1556792"/>
            <a:ext cx="5294221" cy="404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04380" y="5733256"/>
            <a:ext cx="2299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Submit a resource use</a:t>
            </a:r>
          </a:p>
          <a:p>
            <a:pPr algn="ctr"/>
            <a:r>
              <a:rPr lang="en-GB" dirty="0" smtClean="0"/>
              <a:t>measure using the link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5652126" y="4869160"/>
            <a:ext cx="1301864" cy="864096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99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publications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Ridyard</a:t>
            </a:r>
            <a:r>
              <a:rPr lang="en-GB" dirty="0"/>
              <a:t> </a:t>
            </a:r>
            <a:r>
              <a:rPr lang="en-GB" dirty="0" smtClean="0"/>
              <a:t>CH, </a:t>
            </a:r>
            <a:r>
              <a:rPr lang="en-GB" dirty="0"/>
              <a:t>Hughes DA; DIRUM Team. </a:t>
            </a:r>
            <a:r>
              <a:rPr lang="en-GB" dirty="0" smtClean="0"/>
              <a:t>Taxonomy for methods of resource use measurement. </a:t>
            </a:r>
            <a:r>
              <a:rPr lang="en-GB" dirty="0"/>
              <a:t>Health Econ. 2014 Jan 20. </a:t>
            </a:r>
            <a:r>
              <a:rPr lang="en-GB" dirty="0" err="1"/>
              <a:t>doi</a:t>
            </a:r>
            <a:r>
              <a:rPr lang="en-GB" dirty="0"/>
              <a:t>: </a:t>
            </a:r>
            <a:r>
              <a:rPr lang="en-GB" dirty="0" smtClean="0"/>
              <a:t>10.1002/hec.3029</a:t>
            </a:r>
          </a:p>
          <a:p>
            <a:r>
              <a:rPr lang="en-GB" dirty="0" err="1"/>
              <a:t>Ridyard</a:t>
            </a:r>
            <a:r>
              <a:rPr lang="en-GB" dirty="0"/>
              <a:t> CH, Hughes DA; DIRUM Team. Development of a database of instruments for resource-use measurement: purpose, feasibility, and design. Value Health. 2012 Jul-Aug;15(5):650-5. </a:t>
            </a:r>
            <a:r>
              <a:rPr lang="en-GB" dirty="0" err="1"/>
              <a:t>doi</a:t>
            </a:r>
            <a:r>
              <a:rPr lang="en-GB" dirty="0"/>
              <a:t>: 10.1016/j.jval.2012.03.004</a:t>
            </a:r>
            <a:r>
              <a:rPr lang="en-GB" dirty="0" smtClean="0"/>
              <a:t>.</a:t>
            </a:r>
          </a:p>
          <a:p>
            <a:r>
              <a:rPr lang="en-GB" dirty="0"/>
              <a:t>Thorn JC, Coast J, Cohen D, </a:t>
            </a:r>
            <a:r>
              <a:rPr lang="en-GB" dirty="0" err="1"/>
              <a:t>Hollingworth</a:t>
            </a:r>
            <a:r>
              <a:rPr lang="en-GB" dirty="0"/>
              <a:t> W, Knapp M, Noble SM, </a:t>
            </a:r>
            <a:r>
              <a:rPr lang="en-GB" dirty="0" err="1"/>
              <a:t>Ridyard</a:t>
            </a:r>
            <a:r>
              <a:rPr lang="en-GB" dirty="0"/>
              <a:t> C, Wordsworth S, Hughes D. Resource-use measurement based on patient recall: issues and challenges for economic evaluation. </a:t>
            </a:r>
            <a:r>
              <a:rPr lang="en-GB" dirty="0" err="1"/>
              <a:t>Appl</a:t>
            </a:r>
            <a:r>
              <a:rPr lang="en-GB" dirty="0"/>
              <a:t> Health Econ Health Policy. 2013 Jun;11(3):155-61. </a:t>
            </a:r>
            <a:r>
              <a:rPr lang="en-GB" dirty="0" err="1"/>
              <a:t>doi</a:t>
            </a:r>
            <a:r>
              <a:rPr lang="en-GB" dirty="0"/>
              <a:t>: 10.1007/s40258-013-0022-4.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6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the DIRUM team?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Professor </a:t>
            </a:r>
            <a:r>
              <a:rPr lang="en-GB" dirty="0" err="1"/>
              <a:t>Dyfrig</a:t>
            </a:r>
            <a:r>
              <a:rPr lang="en-GB" dirty="0"/>
              <a:t> Hughes and Dr Colin </a:t>
            </a:r>
            <a:r>
              <a:rPr lang="en-GB" dirty="0" err="1"/>
              <a:t>Ridyard</a:t>
            </a:r>
            <a:r>
              <a:rPr lang="en-GB" dirty="0"/>
              <a:t> (Bangor University, </a:t>
            </a:r>
            <a:r>
              <a:rPr lang="en-GB" dirty="0" smtClean="0"/>
              <a:t>NWHTMR)</a:t>
            </a:r>
          </a:p>
          <a:p>
            <a:r>
              <a:rPr lang="en-GB" dirty="0"/>
              <a:t>Professor </a:t>
            </a:r>
            <a:r>
              <a:rPr lang="en-GB" dirty="0" smtClean="0"/>
              <a:t>William </a:t>
            </a:r>
            <a:r>
              <a:rPr lang="en-GB" dirty="0" err="1"/>
              <a:t>Hollingworth</a:t>
            </a:r>
            <a:r>
              <a:rPr lang="en-GB" dirty="0"/>
              <a:t>, Dr Sian Noble and Dr Joanna Thorn (University of Bristol, </a:t>
            </a:r>
            <a:r>
              <a:rPr lang="en-GB" dirty="0" err="1" smtClean="0"/>
              <a:t>ConDuCT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Professor </a:t>
            </a:r>
            <a:r>
              <a:rPr lang="en-GB" dirty="0"/>
              <a:t>Joanna Coast (University of </a:t>
            </a:r>
            <a:r>
              <a:rPr lang="en-GB" dirty="0" smtClean="0"/>
              <a:t>Birmingham)</a:t>
            </a:r>
          </a:p>
          <a:p>
            <a:r>
              <a:rPr lang="en-GB" dirty="0" smtClean="0"/>
              <a:t>Dr </a:t>
            </a:r>
            <a:r>
              <a:rPr lang="en-GB" dirty="0"/>
              <a:t>David Whitehurst (Simon Fraser </a:t>
            </a:r>
            <a:r>
              <a:rPr lang="en-GB" dirty="0" smtClean="0"/>
              <a:t>University)</a:t>
            </a:r>
          </a:p>
          <a:p>
            <a:r>
              <a:rPr lang="en-GB" dirty="0" smtClean="0"/>
              <a:t>Professor </a:t>
            </a:r>
            <a:r>
              <a:rPr lang="en-GB" dirty="0"/>
              <a:t>Martin Knapp (London School of Economics and Political Science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Contact us via: </a:t>
            </a:r>
            <a:r>
              <a:rPr lang="en-GB" dirty="0" smtClean="0">
                <a:hlinkClick r:id="rId2"/>
              </a:rPr>
              <a:t>info@dirum.org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30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76970" y="2708920"/>
            <a:ext cx="699137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5400" dirty="0"/>
              <a:t>http://www.dirum.org/</a:t>
            </a:r>
          </a:p>
        </p:txBody>
      </p:sp>
    </p:spTree>
    <p:extLst>
      <p:ext uri="{BB962C8B-B14F-4D97-AF65-F5344CB8AC3E}">
        <p14:creationId xmlns:p14="http://schemas.microsoft.com/office/powerpoint/2010/main" val="2544286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422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DIRUM</vt:lpstr>
      <vt:lpstr>What is DIRUM?</vt:lpstr>
      <vt:lpstr>Why do we need DIRUM?</vt:lpstr>
      <vt:lpstr>Methodological resource</vt:lpstr>
      <vt:lpstr>5 steps to using DIRUM</vt:lpstr>
      <vt:lpstr>How can I contribute?</vt:lpstr>
      <vt:lpstr>Related publications</vt:lpstr>
      <vt:lpstr>Who is the DIRUM team?</vt:lpstr>
      <vt:lpstr>PowerPoint Presentation</vt:lpstr>
    </vt:vector>
  </TitlesOfParts>
  <Company>Pryfysgol Bangor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Hughes,Dyfrig</dc:creator>
  <cp:lastModifiedBy>Ridyard,Colin Henry</cp:lastModifiedBy>
  <cp:revision>5</cp:revision>
  <dcterms:created xsi:type="dcterms:W3CDTF">2014-07-29T08:50:25Z</dcterms:created>
  <dcterms:modified xsi:type="dcterms:W3CDTF">2014-07-30T08:39:33Z</dcterms:modified>
</cp:coreProperties>
</file>